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416" r:id="rId3"/>
    <p:sldId id="424" r:id="rId4"/>
    <p:sldId id="425" r:id="rId5"/>
    <p:sldId id="426" r:id="rId6"/>
    <p:sldId id="431" r:id="rId7"/>
    <p:sldId id="427" r:id="rId8"/>
    <p:sldId id="428" r:id="rId9"/>
    <p:sldId id="429" r:id="rId10"/>
    <p:sldId id="430" r:id="rId11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C4286"/>
    <a:srgbClr val="5B9BD5"/>
    <a:srgbClr val="4D6AAF"/>
    <a:srgbClr val="0B428D"/>
    <a:srgbClr val="005A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6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442495126705652E-2"/>
          <c:y val="4.3307086614173228E-2"/>
          <c:w val="0.96101364522417154"/>
          <c:h val="0.62598425196850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февраль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полностью удовлетворяет</c:v>
                </c:pt>
                <c:pt idx="1">
                  <c:v>частично удовлетворяет</c:v>
                </c:pt>
                <c:pt idx="2">
                  <c:v>не удовлетворяет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0.72</c:v>
                </c:pt>
                <c:pt idx="1">
                  <c:v>0.23</c:v>
                </c:pt>
                <c:pt idx="2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BD-4D13-B66B-59D255E33FE7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февраль 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полностью удовлетворяет</c:v>
                </c:pt>
                <c:pt idx="1">
                  <c:v>частично удовлетворяет</c:v>
                </c:pt>
                <c:pt idx="2">
                  <c:v>не удовлетворяет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0.64</c:v>
                </c:pt>
                <c:pt idx="1">
                  <c:v>0.3</c:v>
                </c:pt>
                <c:pt idx="2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6BD-4D13-B66B-59D255E33FE7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июль 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4275670683608574E-4"/>
                  <c:y val="-9.11933463785198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6BD-4D13-B66B-59D255E33FE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4195950527402068E-3"/>
                  <c:y val="-7.69992612850949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6BD-4D13-B66B-59D255E33FE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0371598309800969E-4"/>
                  <c:y val="-1.32401918545394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96BD-4D13-B66B-59D255E33FE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полностью удовлетворяет</c:v>
                </c:pt>
                <c:pt idx="1">
                  <c:v>частично удовлетворяет</c:v>
                </c:pt>
                <c:pt idx="2">
                  <c:v>не удовлетворяет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0">
                  <c:v>0.71</c:v>
                </c:pt>
                <c:pt idx="1">
                  <c:v>0.23</c:v>
                </c:pt>
                <c:pt idx="2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6BD-4D13-B66B-59D255E33F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324341752"/>
        <c:axId val="224850824"/>
      </c:barChart>
      <c:catAx>
        <c:axId val="324341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4850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248508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2434175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59123871466352"/>
          <c:y val="0.82281356875845069"/>
          <c:w val="0.60681732183094705"/>
          <c:h val="0.146883400938519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442495126705652E-2"/>
          <c:y val="4.3307086614173228E-2"/>
          <c:w val="0.96101364522417154"/>
          <c:h val="0.62598425196850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февраль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полностью удовлетворяет</c:v>
                </c:pt>
                <c:pt idx="1">
                  <c:v>частично удовлетворяет</c:v>
                </c:pt>
                <c:pt idx="2">
                  <c:v>не удовлетворяет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0.51</c:v>
                </c:pt>
                <c:pt idx="1">
                  <c:v>0.38</c:v>
                </c:pt>
                <c:pt idx="2">
                  <c:v>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EFF-4D43-820E-B2943C470C31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февраль 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полностью удовлетворяет</c:v>
                </c:pt>
                <c:pt idx="1">
                  <c:v>частично удовлетворяет</c:v>
                </c:pt>
                <c:pt idx="2">
                  <c:v>не удовлетворяет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0.57999999999999996</c:v>
                </c:pt>
                <c:pt idx="1">
                  <c:v>0.35</c:v>
                </c:pt>
                <c:pt idx="2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EFF-4D43-820E-B2943C470C31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июль 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408275185113658E-3"/>
                  <c:y val="3.51090776994521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EFF-4D43-820E-B2943C470C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8943729594792168E-4"/>
                  <c:y val="-1.649419757692383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EFF-4D43-820E-B2943C470C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022320380684121E-3"/>
                  <c:y val="3.3847140678487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EFF-4D43-820E-B2943C470C3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полностью удовлетворяет</c:v>
                </c:pt>
                <c:pt idx="1">
                  <c:v>частично удовлетворяет</c:v>
                </c:pt>
                <c:pt idx="2">
                  <c:v>не удовлетворяет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0">
                  <c:v>0.65</c:v>
                </c:pt>
                <c:pt idx="1">
                  <c:v>0.28999999999999998</c:v>
                </c:pt>
                <c:pt idx="2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EFF-4D43-820E-B2943C470C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444729576"/>
        <c:axId val="444719776"/>
      </c:barChart>
      <c:catAx>
        <c:axId val="444729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719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47197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472957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59123871466352"/>
          <c:y val="0.82281356875845069"/>
          <c:w val="0.60681732183094705"/>
          <c:h val="0.146883400938519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442495126705652E-2"/>
          <c:y val="4.3307086614173228E-2"/>
          <c:w val="0.96101364522417154"/>
          <c:h val="0.62598425196850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февраль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полностью удовлетворяет</c:v>
                </c:pt>
                <c:pt idx="1">
                  <c:v>частично удовлетворяет</c:v>
                </c:pt>
                <c:pt idx="2">
                  <c:v>не удовлетворяет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0.5</c:v>
                </c:pt>
                <c:pt idx="1">
                  <c:v>0.4</c:v>
                </c:pt>
                <c:pt idx="2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C2-44F9-8CE7-8CB9E1908350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февраль 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полностью удовлетворяет</c:v>
                </c:pt>
                <c:pt idx="1">
                  <c:v>частично удовлетворяет</c:v>
                </c:pt>
                <c:pt idx="2">
                  <c:v>не удовлетворяет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0.64</c:v>
                </c:pt>
                <c:pt idx="1">
                  <c:v>0.33</c:v>
                </c:pt>
                <c:pt idx="2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C2-44F9-8CE7-8CB9E1908350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июль 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408275185113658E-3"/>
                  <c:y val="3.51090776994521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AC2-44F9-8CE7-8CB9E19083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8943729594792168E-4"/>
                  <c:y val="-1.649419757692383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AC2-44F9-8CE7-8CB9E19083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022320380684121E-3"/>
                  <c:y val="3.3847140678487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AC2-44F9-8CE7-8CB9E190835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полностью удовлетворяет</c:v>
                </c:pt>
                <c:pt idx="1">
                  <c:v>частично удовлетворяет</c:v>
                </c:pt>
                <c:pt idx="2">
                  <c:v>не удовлетворяет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0">
                  <c:v>0.7</c:v>
                </c:pt>
                <c:pt idx="1">
                  <c:v>0.26</c:v>
                </c:pt>
                <c:pt idx="2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AC2-44F9-8CE7-8CB9E19083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444607616"/>
        <c:axId val="444609576"/>
      </c:barChart>
      <c:catAx>
        <c:axId val="444607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609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46095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460761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59123871466352"/>
          <c:y val="0.82281356875845069"/>
          <c:w val="0.60681732183094705"/>
          <c:h val="0.146883400938519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442495126705652E-2"/>
          <c:y val="4.3307086614173228E-2"/>
          <c:w val="0.96101364522417154"/>
          <c:h val="0.62598425196850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февраль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полностью удовлетворяет</c:v>
                </c:pt>
                <c:pt idx="1">
                  <c:v>частично удовлетворяет</c:v>
                </c:pt>
                <c:pt idx="2">
                  <c:v>не удовлетворяет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0.72</c:v>
                </c:pt>
                <c:pt idx="1">
                  <c:v>0.26</c:v>
                </c:pt>
                <c:pt idx="2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EAF-4409-95F3-88EE67BC818A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февраль 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полностью удовлетворяет</c:v>
                </c:pt>
                <c:pt idx="1">
                  <c:v>частично удовлетворяет</c:v>
                </c:pt>
                <c:pt idx="2">
                  <c:v>не удовлетворяет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0.76</c:v>
                </c:pt>
                <c:pt idx="1">
                  <c:v>0.22</c:v>
                </c:pt>
                <c:pt idx="2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EAF-4409-95F3-88EE67BC818A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июль 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408275185113658E-3"/>
                  <c:y val="3.51090776994521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EAF-4409-95F3-88EE67BC81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8943729594792168E-4"/>
                  <c:y val="-1.649419757692383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EAF-4409-95F3-88EE67BC81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022320380684121E-3"/>
                  <c:y val="3.3847140678487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EAF-4409-95F3-88EE67BC818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полностью удовлетворяет</c:v>
                </c:pt>
                <c:pt idx="1">
                  <c:v>частично удовлетворяет</c:v>
                </c:pt>
                <c:pt idx="2">
                  <c:v>не удовлетворяет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0">
                  <c:v>0.79</c:v>
                </c:pt>
                <c:pt idx="1">
                  <c:v>0.2</c:v>
                </c:pt>
                <c:pt idx="2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EAF-4409-95F3-88EE67BC818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444721736"/>
        <c:axId val="444729184"/>
      </c:barChart>
      <c:catAx>
        <c:axId val="4447217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729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472918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472173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59123871466352"/>
          <c:y val="0.82281356875845069"/>
          <c:w val="0.60681732183094705"/>
          <c:h val="0.146883400938519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rgbClr val="2C4286"/>
                </a:solidFill>
                <a:latin typeface="+mj-lt"/>
                <a:ea typeface="+mj-ea"/>
                <a:cs typeface="+mj-cs"/>
              </a:defRPr>
            </a:pPr>
            <a:r>
              <a:rPr lang="ru-RU" sz="1600">
                <a:solidFill>
                  <a:srgbClr val="2C4286"/>
                </a:solidFill>
              </a:rPr>
              <a:t>Удовлетворенность обучающихся руководством курсовыми работами, проектами</a:t>
            </a:r>
          </a:p>
        </c:rich>
      </c:tx>
      <c:layout>
        <c:manualLayout>
          <c:xMode val="edge"/>
          <c:yMode val="edge"/>
          <c:x val="0.12516843996650956"/>
          <c:y val="7.6708153416306932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rgbClr val="2C4286"/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5551601423487786"/>
          <c:y val="0.2996189313234241"/>
          <c:w val="0.49165919796284557"/>
          <c:h val="0.632274341375777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своевременность проверки</c:v>
                </c:pt>
                <c:pt idx="1">
                  <c:v>удовлетворенность обратной связью с преподавателем</c:v>
                </c:pt>
                <c:pt idx="2">
                  <c:v>удовлетворенность руководством написания</c:v>
                </c:pt>
                <c:pt idx="3">
                  <c:v>удовлетворенность предлагаемой тематикой</c:v>
                </c:pt>
              </c:strCache>
            </c:strRef>
          </c:cat>
          <c:val>
            <c:numRef>
              <c:f>Sheet1!$B$2:$E$2</c:f>
              <c:numCache>
                <c:formatCode>0.00%</c:formatCode>
                <c:ptCount val="4"/>
                <c:pt idx="0">
                  <c:v>0.53</c:v>
                </c:pt>
                <c:pt idx="1">
                  <c:v>0.53</c:v>
                </c:pt>
                <c:pt idx="2">
                  <c:v>0.45</c:v>
                </c:pt>
                <c:pt idx="3">
                  <c:v>0.69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A1-460B-BBDF-77BEA9E3C6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418227712"/>
        <c:axId val="446521368"/>
      </c:barChart>
      <c:catAx>
        <c:axId val="41822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6521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6521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8227712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rgbClr val="2C4286"/>
                </a:solidFill>
                <a:latin typeface="+mj-lt"/>
                <a:ea typeface="+mj-ea"/>
                <a:cs typeface="+mj-cs"/>
              </a:defRPr>
            </a:pPr>
            <a:r>
              <a:rPr lang="ru-RU" sz="1600" dirty="0">
                <a:solidFill>
                  <a:srgbClr val="2C4286"/>
                </a:solidFill>
              </a:rPr>
              <a:t>Удовлетворенность обучающихся помощью </a:t>
            </a:r>
            <a:r>
              <a:rPr lang="ru-RU" sz="1600" dirty="0" smtClean="0">
                <a:solidFill>
                  <a:srgbClr val="2C4286"/>
                </a:solidFill>
              </a:rPr>
              <a:t/>
            </a:r>
            <a:br>
              <a:rPr lang="ru-RU" sz="1600" dirty="0" smtClean="0">
                <a:solidFill>
                  <a:srgbClr val="2C4286"/>
                </a:solidFill>
              </a:rPr>
            </a:br>
            <a:r>
              <a:rPr lang="ru-RU" sz="1600" dirty="0" smtClean="0">
                <a:solidFill>
                  <a:srgbClr val="2C4286"/>
                </a:solidFill>
              </a:rPr>
              <a:t>в </a:t>
            </a:r>
            <a:r>
              <a:rPr lang="ru-RU" sz="1600" dirty="0">
                <a:solidFill>
                  <a:srgbClr val="2C4286"/>
                </a:solidFill>
              </a:rPr>
              <a:t>подготовке НИР</a:t>
            </a:r>
          </a:p>
        </c:rich>
      </c:tx>
      <c:layout>
        <c:manualLayout>
          <c:xMode val="edge"/>
          <c:yMode val="edge"/>
          <c:x val="0.12516836991120792"/>
          <c:y val="7.6689632545931768E-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rgbClr val="2C4286"/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5551601423487786"/>
          <c:y val="0.22603797572178477"/>
          <c:w val="0.49165919796284557"/>
          <c:h val="0.615504486357809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своевременность проверки</c:v>
                </c:pt>
                <c:pt idx="1">
                  <c:v>удовлетворенность обратной связью с преподавателем</c:v>
                </c:pt>
                <c:pt idx="2">
                  <c:v>удовлетворенность руководством написания</c:v>
                </c:pt>
                <c:pt idx="3">
                  <c:v>удовлетворенность предлагаемой тематикой</c:v>
                </c:pt>
              </c:strCache>
            </c:strRef>
          </c:cat>
          <c:val>
            <c:numRef>
              <c:f>Sheet1!$B$2:$E$2</c:f>
              <c:numCache>
                <c:formatCode>0.00%</c:formatCode>
                <c:ptCount val="4"/>
                <c:pt idx="0">
                  <c:v>0.3</c:v>
                </c:pt>
                <c:pt idx="1">
                  <c:v>0.32</c:v>
                </c:pt>
                <c:pt idx="2">
                  <c:v>0.35</c:v>
                </c:pt>
                <c:pt idx="3">
                  <c:v>0.49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CC-485B-85C7-36362E7474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7"/>
        <c:axId val="507902088"/>
        <c:axId val="507904832"/>
      </c:barChart>
      <c:catAx>
        <c:axId val="507902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7904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7904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790208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rgbClr val="2C4286"/>
                </a:solidFill>
                <a:latin typeface="+mj-lt"/>
                <a:ea typeface="+mj-ea"/>
                <a:cs typeface="+mj-cs"/>
              </a:defRPr>
            </a:pPr>
            <a:r>
              <a:rPr lang="ru-RU" sz="1600" b="1">
                <a:solidFill>
                  <a:srgbClr val="2C4286"/>
                </a:solidFill>
              </a:rPr>
              <a:t>Удовлетворенность руководством ВКР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rgbClr val="2C4286"/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445054734011907E-2"/>
          <c:y val="4.0656428880783531E-2"/>
          <c:w val="0.96101364522417154"/>
          <c:h val="0.62598425196850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СПО МЮИ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удовлетворенность предлагаемой тематикой</c:v>
                </c:pt>
                <c:pt idx="1">
                  <c:v>удовлетворенность руководстом написания</c:v>
                </c:pt>
                <c:pt idx="2">
                  <c:v>удовлетворенность обратной связью с преподавателем</c:v>
                </c:pt>
              </c:strCache>
            </c:strRef>
          </c:cat>
          <c:val>
            <c:numRef>
              <c:f>Sheet1!$B$2:$E$2</c:f>
              <c:numCache>
                <c:formatCode>0%</c:formatCode>
                <c:ptCount val="4"/>
                <c:pt idx="0">
                  <c:v>0.81</c:v>
                </c:pt>
                <c:pt idx="1">
                  <c:v>0.45</c:v>
                </c:pt>
                <c:pt idx="2">
                  <c:v>0.5</c:v>
                </c:pt>
                <c:pt idx="3">
                  <c:v>0.55000000000000004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FC-467F-B3AC-E9F96E1049F5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5 курс ВО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удовлетворенность предлагаемой тематикой</c:v>
                </c:pt>
                <c:pt idx="1">
                  <c:v>удовлетворенность руководстом написания</c:v>
                </c:pt>
                <c:pt idx="2">
                  <c:v>удовлетворенность обратной связью с преподавателем</c:v>
                </c:pt>
              </c:strCache>
            </c:strRef>
          </c:cat>
          <c:val>
            <c:numRef>
              <c:f>Sheet1!$B$3:$E$3</c:f>
              <c:numCache>
                <c:formatCode>0%</c:formatCode>
                <c:ptCount val="4"/>
                <c:pt idx="0">
                  <c:v>0.61</c:v>
                </c:pt>
                <c:pt idx="1">
                  <c:v>0.38</c:v>
                </c:pt>
                <c:pt idx="2">
                  <c:v>0.44</c:v>
                </c:pt>
                <c:pt idx="3">
                  <c:v>0.44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FFC-467F-B3AC-E9F96E1049F5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магистерские программы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408275185113658E-3"/>
                  <c:y val="3.51090776994521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FFC-467F-B3AC-E9F96E1049F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8943729594792168E-4"/>
                  <c:y val="-1.649419757692383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FFC-467F-B3AC-E9F96E1049F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022320380684121E-3"/>
                  <c:y val="3.3847140678487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FFC-467F-B3AC-E9F96E1049F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удовлетворенность предлагаемой тематикой</c:v>
                </c:pt>
                <c:pt idx="1">
                  <c:v>удовлетворенность руководстом написания</c:v>
                </c:pt>
                <c:pt idx="2">
                  <c:v>удовлетворенность обратной связью с преподавателем</c:v>
                </c:pt>
              </c:strCache>
            </c:strRef>
          </c:cat>
          <c:val>
            <c:numRef>
              <c:f>Sheet1!$B$4:$E$4</c:f>
              <c:numCache>
                <c:formatCode>0%</c:formatCode>
                <c:ptCount val="4"/>
                <c:pt idx="0">
                  <c:v>0.86</c:v>
                </c:pt>
                <c:pt idx="1">
                  <c:v>0.7</c:v>
                </c:pt>
                <c:pt idx="2">
                  <c:v>0.76</c:v>
                </c:pt>
                <c:pt idx="3">
                  <c:v>0.75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FFC-467F-B3AC-E9F96E1049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507901696"/>
        <c:axId val="507904048"/>
      </c:barChart>
      <c:catAx>
        <c:axId val="507901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b="0"/>
                  <a:t>своевременность </a:t>
                </a:r>
              </a:p>
              <a:p>
                <a:pPr>
                  <a:defRPr b="0"/>
                </a:pPr>
                <a:r>
                  <a:rPr lang="ru-RU" b="0"/>
                  <a:t>проверки</a:t>
                </a:r>
              </a:p>
            </c:rich>
          </c:tx>
          <c:layout>
            <c:manualLayout>
              <c:xMode val="edge"/>
              <c:yMode val="edge"/>
              <c:x val="0.76892149456927639"/>
              <c:y val="0.708041648640073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7904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79040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0790169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442495126705652E-2"/>
          <c:y val="4.3307086614173228E-2"/>
          <c:w val="0.96101364522417154"/>
          <c:h val="0.62598425196850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февраль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полностью удовлетворяет</c:v>
                </c:pt>
                <c:pt idx="1">
                  <c:v>частично удовлетворяет</c:v>
                </c:pt>
                <c:pt idx="2">
                  <c:v>не удовлетворяет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0.56000000000000005</c:v>
                </c:pt>
                <c:pt idx="1">
                  <c:v>0.35</c:v>
                </c:pt>
                <c:pt idx="2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ED-4E00-99B3-6FA4DFF5C0B1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февраль 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полностью удовлетворяет</c:v>
                </c:pt>
                <c:pt idx="1">
                  <c:v>частично удовлетворяет</c:v>
                </c:pt>
                <c:pt idx="2">
                  <c:v>не удовлетворяет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0.63</c:v>
                </c:pt>
                <c:pt idx="1">
                  <c:v>0.32</c:v>
                </c:pt>
                <c:pt idx="2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7ED-4E00-99B3-6FA4DFF5C0B1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июль 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408275185113658E-3"/>
                  <c:y val="3.51090776994521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7ED-4E00-99B3-6FA4DFF5C0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8943729594792168E-4"/>
                  <c:y val="-1.649419757692383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7ED-4E00-99B3-6FA4DFF5C0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022320380684121E-3"/>
                  <c:y val="3.3847140678487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7ED-4E00-99B3-6FA4DFF5C0B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полностью удовлетворяет</c:v>
                </c:pt>
                <c:pt idx="1">
                  <c:v>частично удовлетворяет</c:v>
                </c:pt>
                <c:pt idx="2">
                  <c:v>не удовлетворяет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0">
                  <c:v>0.68</c:v>
                </c:pt>
                <c:pt idx="1">
                  <c:v>0.27</c:v>
                </c:pt>
                <c:pt idx="2">
                  <c:v>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47ED-4E00-99B3-6FA4DFF5C0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444928368"/>
        <c:axId val="444929152"/>
      </c:barChart>
      <c:catAx>
        <c:axId val="4449283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929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49291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4492836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59123871466352"/>
          <c:y val="0.82281356875845069"/>
          <c:w val="0.60681732183094705"/>
          <c:h val="0.146883400938519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442495126705652E-2"/>
          <c:y val="4.3307086614173228E-2"/>
          <c:w val="0.96101364522417154"/>
          <c:h val="0.62598425196850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февраль 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полностью удовлетворяет</c:v>
                </c:pt>
                <c:pt idx="1">
                  <c:v>частично удовлетворяет</c:v>
                </c:pt>
                <c:pt idx="2">
                  <c:v>не удовлетворяет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0.49</c:v>
                </c:pt>
                <c:pt idx="1">
                  <c:v>0.35</c:v>
                </c:pt>
                <c:pt idx="2">
                  <c:v>0.16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F7-43AF-AF7C-B091839C9128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февраль 2023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полностью удовлетворяет</c:v>
                </c:pt>
                <c:pt idx="1">
                  <c:v>частично удовлетворяет</c:v>
                </c:pt>
                <c:pt idx="2">
                  <c:v>не удовлетворяет</c:v>
                </c:pt>
              </c:strCache>
            </c:strRef>
          </c:cat>
          <c:val>
            <c:numRef>
              <c:f>Sheet1!$B$3:$D$3</c:f>
              <c:numCache>
                <c:formatCode>0%</c:formatCode>
                <c:ptCount val="3"/>
                <c:pt idx="0">
                  <c:v>0.52</c:v>
                </c:pt>
                <c:pt idx="1">
                  <c:v>0.37</c:v>
                </c:pt>
                <c:pt idx="2">
                  <c:v>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F7-43AF-AF7C-B091839C9128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июль 2023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408275185113658E-3"/>
                  <c:y val="3.51090776994521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4F7-43AF-AF7C-B091839C91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8943729594792168E-4"/>
                  <c:y val="-1.6494197576923832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74F7-43AF-AF7C-B091839C91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8022320380684121E-3"/>
                  <c:y val="3.38471406784875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4F7-43AF-AF7C-B091839C91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полностью удовлетворяет</c:v>
                </c:pt>
                <c:pt idx="1">
                  <c:v>частично удовлетворяет</c:v>
                </c:pt>
                <c:pt idx="2">
                  <c:v>не удовлетворяет</c:v>
                </c:pt>
              </c:strCache>
            </c:strRef>
          </c:cat>
          <c:val>
            <c:numRef>
              <c:f>Sheet1!$B$4:$D$4</c:f>
              <c:numCache>
                <c:formatCode>0%</c:formatCode>
                <c:ptCount val="3"/>
                <c:pt idx="0">
                  <c:v>0.7</c:v>
                </c:pt>
                <c:pt idx="1">
                  <c:v>0.24</c:v>
                </c:pt>
                <c:pt idx="2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4F7-43AF-AF7C-B091839C91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436518264"/>
        <c:axId val="436516304"/>
      </c:barChart>
      <c:catAx>
        <c:axId val="436518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6516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65163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436518264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659123871466352"/>
          <c:y val="0.82281356875845069"/>
          <c:w val="0.60681732183094705"/>
          <c:h val="0.146883400938519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B1CEE0B-400D-447A-9990-62E6B9C35A45}" type="datetimeFigureOut">
              <a:rPr lang="ru-RU"/>
              <a:pPr>
                <a:defRPr/>
              </a:pPr>
              <a:t>27.07.2023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DD26BF8-B0BA-40CD-9D5A-88DCF939B2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4606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F2816-0664-4216-A224-1713BDA1CCBE}" type="datetimeFigureOut">
              <a:rPr lang="ru-RU"/>
              <a:pPr>
                <a:defRPr/>
              </a:pPr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FCB47-F29C-431B-B8DC-D5F1D786DB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424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B8E55-8A19-471D-8A6C-32E4F54AC0D7}" type="datetimeFigureOut">
              <a:rPr lang="ru-RU"/>
              <a:pPr>
                <a:defRPr/>
              </a:pPr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484AB-E03E-4205-A14D-D4874F1C21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30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3BF79-8C21-4E98-90C3-5BEBBB74D78D}" type="datetimeFigureOut">
              <a:rPr lang="ru-RU"/>
              <a:pPr>
                <a:defRPr/>
              </a:pPr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9078E-029A-4FEE-8103-F2D4B37E42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709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96DC8-4D84-49EB-9231-BEB494C8EA5D}" type="datetimeFigureOut">
              <a:rPr lang="ru-RU"/>
              <a:pPr>
                <a:defRPr/>
              </a:pPr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F5D86-802F-4AA0-87A9-407A0BBE9C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954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13113-E895-41F7-9B82-ED19368060AE}" type="datetimeFigureOut">
              <a:rPr lang="ru-RU"/>
              <a:pPr>
                <a:defRPr/>
              </a:pPr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9DD20-1274-47A8-8536-CE6097C48F2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03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FD607-B02A-410A-9052-64133D6B7FDF}" type="datetimeFigureOut">
              <a:rPr lang="ru-RU"/>
              <a:pPr>
                <a:defRPr/>
              </a:pPr>
              <a:t>27.07.2023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62F3E-3F11-4DBB-BB09-1A7A0BF971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43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80512-81BE-4F27-B4D6-002D1E855444}" type="datetimeFigureOut">
              <a:rPr lang="ru-RU"/>
              <a:pPr>
                <a:defRPr/>
              </a:pPr>
              <a:t>27.07.2023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5AA38-9714-4D48-8218-C3B2FF4165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0053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207B0-4CB4-4EF9-9A02-5BA56048D715}" type="datetimeFigureOut">
              <a:rPr lang="ru-RU"/>
              <a:pPr>
                <a:defRPr/>
              </a:pPr>
              <a:t>27.07.2023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F9C44-5029-4575-88C5-1BF79E5196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66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BB59C-0AB7-4A44-8A37-5FFA6AB72838}" type="datetimeFigureOut">
              <a:rPr lang="ru-RU"/>
              <a:pPr>
                <a:defRPr/>
              </a:pPr>
              <a:t>27.07.2023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12C8C-EAF4-47E7-B986-EE9B9C9371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2981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CA0F9-EEAB-42BC-BE13-5D4F38E7A538}" type="datetimeFigureOut">
              <a:rPr lang="ru-RU"/>
              <a:pPr>
                <a:defRPr/>
              </a:pPr>
              <a:t>27.07.2023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06CCC-6FE6-401E-AADF-4D497EFF851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5928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554D3-BBC6-4565-8745-749E59940E54}" type="datetimeFigureOut">
              <a:rPr lang="ru-RU"/>
              <a:pPr>
                <a:defRPr/>
              </a:pPr>
              <a:t>27.07.2023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0DC77-E89D-4DFB-80F7-6BC15DE819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054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BA369B-48A1-4DD6-BD7F-9F72CD9F887B}" type="datetimeFigureOut">
              <a:rPr lang="ru-RU"/>
              <a:pPr>
                <a:defRPr/>
              </a:pPr>
              <a:t>27.07.2023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A7811EB-3945-4EE3-9200-DCA8D51954D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5486" y="3530126"/>
            <a:ext cx="11353800" cy="2062103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200" b="1" dirty="0">
                <a:solidFill>
                  <a:srgbClr val="4D6AA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«Удовлетворенность обучающихся качеством реализации образовательного процесса, условиями обучения в ФГБОУ ВО «СГЮА»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200" b="1" dirty="0">
                <a:solidFill>
                  <a:srgbClr val="4D6AA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(результаты социологического опроса)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819689" y="3183751"/>
            <a:ext cx="10839450" cy="38100"/>
          </a:xfrm>
          <a:prstGeom prst="line">
            <a:avLst/>
          </a:prstGeom>
          <a:ln w="50800">
            <a:solidFill>
              <a:srgbClr val="4D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592" y="395801"/>
            <a:ext cx="3537588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5486" y="3530126"/>
            <a:ext cx="11353800" cy="584775"/>
          </a:xfrm>
          <a:prstGeom prst="rect">
            <a:avLst/>
          </a:prstGeom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200" b="1" dirty="0" smtClean="0">
                <a:solidFill>
                  <a:srgbClr val="4D6AA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  <a:endParaRPr lang="ru-RU" altLang="ru-RU" sz="3200" b="1" dirty="0">
              <a:solidFill>
                <a:srgbClr val="4D6AA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819689" y="3183751"/>
            <a:ext cx="10839450" cy="38100"/>
          </a:xfrm>
          <a:prstGeom prst="line">
            <a:avLst/>
          </a:prstGeom>
          <a:ln w="50800">
            <a:solidFill>
              <a:srgbClr val="4D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8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3592" y="395801"/>
            <a:ext cx="3537588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431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1657886" y="858123"/>
            <a:ext cx="10080000" cy="0"/>
          </a:xfrm>
          <a:prstGeom prst="line">
            <a:avLst/>
          </a:prstGeom>
          <a:ln w="50800">
            <a:solidFill>
              <a:srgbClr val="4D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" name="Прямоугольник 9"/>
          <p:cNvSpPr>
            <a:spLocks noChangeArrowheads="1"/>
          </p:cNvSpPr>
          <p:nvPr/>
        </p:nvSpPr>
        <p:spPr bwMode="auto">
          <a:xfrm>
            <a:off x="1657886" y="382641"/>
            <a:ext cx="10080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5AA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Оценка обучающимися комфортности пребывания в учебных корпусах Академии</a:t>
            </a:r>
          </a:p>
        </p:txBody>
      </p:sp>
      <p:pic>
        <p:nvPicPr>
          <p:cNvPr id="5125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44" y="161386"/>
            <a:ext cx="975430" cy="77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C79484E-45E7-BA85-423F-480986441253}"/>
              </a:ext>
            </a:extLst>
          </p:cNvPr>
          <p:cNvSpPr/>
          <p:nvPr/>
        </p:nvSpPr>
        <p:spPr>
          <a:xfrm rot="10800000" flipH="1" flipV="1">
            <a:off x="7598506" y="1215065"/>
            <a:ext cx="4139380" cy="5204985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C00000"/>
                </a:solidFill>
              </a:rPr>
              <a:t>Проблемные вопросы</a:t>
            </a:r>
          </a:p>
          <a:p>
            <a:pPr algn="ctr"/>
            <a:r>
              <a:rPr lang="ru-RU" sz="2000" dirty="0"/>
              <a:t>Отсутствие регулярной уборки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</a:t>
            </a:r>
            <a:r>
              <a:rPr lang="ru-RU" sz="2000" dirty="0"/>
              <a:t>учебных аудиториях, сан технических помещениях</a:t>
            </a:r>
          </a:p>
          <a:p>
            <a:pPr algn="ctr"/>
            <a:r>
              <a:rPr lang="ru-RU" sz="2000" dirty="0"/>
              <a:t> (учебные корпуса 1,3,4,5, АФ)</a:t>
            </a:r>
          </a:p>
          <a:p>
            <a:pPr algn="ctr"/>
            <a:endParaRPr lang="ru-RU" sz="2000" dirty="0">
              <a:solidFill>
                <a:srgbClr val="C00000"/>
              </a:solidFill>
            </a:endParaRPr>
          </a:p>
          <a:p>
            <a:pPr algn="ctr"/>
            <a:r>
              <a:rPr lang="ru-RU" sz="2000" dirty="0">
                <a:solidFill>
                  <a:srgbClr val="C00000"/>
                </a:solidFill>
              </a:rPr>
              <a:t>Пожелания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/>
              <a:t>Организация мест для отдыха (ЮИПА)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/>
              <a:t>Организация условий для занятий физкультурой, медпункта (АФ)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/>
              <a:t>Поставить автоматы с едой (учебные </a:t>
            </a:r>
            <a:r>
              <a:rPr lang="ru-RU" sz="2000" dirty="0" smtClean="0"/>
              <a:t>корпуса</a:t>
            </a:r>
            <a:endParaRPr lang="ru-RU" sz="2000" dirty="0"/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xmlns="" id="{6D4202D8-22D7-B684-3C0B-075906457E9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947670"/>
              </p:ext>
            </p:extLst>
          </p:nvPr>
        </p:nvGraphicFramePr>
        <p:xfrm>
          <a:off x="470701" y="1215064"/>
          <a:ext cx="6680870" cy="5204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1657886" y="276490"/>
            <a:ext cx="10080000" cy="0"/>
          </a:xfrm>
          <a:prstGeom prst="line">
            <a:avLst/>
          </a:prstGeom>
          <a:ln w="50800">
            <a:solidFill>
              <a:srgbClr val="4D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78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47AB4C01-CA45-0689-31FE-E50FB83B55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243977"/>
              </p:ext>
            </p:extLst>
          </p:nvPr>
        </p:nvGraphicFramePr>
        <p:xfrm>
          <a:off x="470701" y="1215063"/>
          <a:ext cx="6680869" cy="5204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657886" y="858123"/>
            <a:ext cx="10080000" cy="0"/>
          </a:xfrm>
          <a:prstGeom prst="line">
            <a:avLst/>
          </a:prstGeom>
          <a:ln w="50800">
            <a:solidFill>
              <a:srgbClr val="4D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" name="Прямоугольник 9"/>
          <p:cNvSpPr>
            <a:spLocks noChangeArrowheads="1"/>
          </p:cNvSpPr>
          <p:nvPr/>
        </p:nvSpPr>
        <p:spPr bwMode="auto">
          <a:xfrm>
            <a:off x="1657886" y="382641"/>
            <a:ext cx="10080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5AA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Материально-техническая оснащенность учебных аудиторий</a:t>
            </a:r>
            <a:endParaRPr lang="ru-RU" altLang="ru-RU" sz="18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pic>
        <p:nvPicPr>
          <p:cNvPr id="5125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44" y="161386"/>
            <a:ext cx="975430" cy="77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C79484E-45E7-BA85-423F-480986441253}"/>
              </a:ext>
            </a:extLst>
          </p:cNvPr>
          <p:cNvSpPr/>
          <p:nvPr/>
        </p:nvSpPr>
        <p:spPr>
          <a:xfrm rot="10800000" flipH="1" flipV="1">
            <a:off x="7598506" y="1215065"/>
            <a:ext cx="4139380" cy="5204985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C00000"/>
                </a:solidFill>
              </a:rPr>
              <a:t>Проблемные вопросы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/>
              <a:t>Недостаточное техническое оснащение учебных аудиторий</a:t>
            </a:r>
          </a:p>
          <a:p>
            <a:pPr algn="ctr"/>
            <a:r>
              <a:rPr lang="ru-RU" sz="2000" dirty="0"/>
              <a:t> (учебные корпуса 3,4,11)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/>
              <a:t>Неработающая техника</a:t>
            </a:r>
          </a:p>
          <a:p>
            <a:pPr algn="ctr"/>
            <a:r>
              <a:rPr lang="ru-RU" sz="2000" dirty="0"/>
              <a:t>(ЮИПА, МЮИ, АФ)</a:t>
            </a:r>
          </a:p>
          <a:p>
            <a:pPr algn="ctr"/>
            <a:endParaRPr lang="ru-RU" sz="2000" dirty="0">
              <a:solidFill>
                <a:srgbClr val="FF0000"/>
              </a:solidFill>
            </a:endParaRPr>
          </a:p>
          <a:p>
            <a:pPr algn="ctr"/>
            <a:r>
              <a:rPr lang="ru-RU" sz="2000" dirty="0">
                <a:solidFill>
                  <a:srgbClr val="C00000"/>
                </a:solidFill>
              </a:rPr>
              <a:t>Пожелания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/>
              <a:t>Организация возможности подключения к </a:t>
            </a:r>
            <a:r>
              <a:rPr lang="en-US" sz="2000" dirty="0" smtClean="0"/>
              <a:t>Wi-Fi</a:t>
            </a:r>
            <a:endParaRPr lang="ru-RU" sz="2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57886" y="276490"/>
            <a:ext cx="10080000" cy="0"/>
          </a:xfrm>
          <a:prstGeom prst="line">
            <a:avLst/>
          </a:prstGeom>
          <a:ln w="50800">
            <a:solidFill>
              <a:srgbClr val="4D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332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418CC1F5-0F23-4123-EB65-AEBCC5634A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673249"/>
              </p:ext>
            </p:extLst>
          </p:nvPr>
        </p:nvGraphicFramePr>
        <p:xfrm>
          <a:off x="470701" y="1215063"/>
          <a:ext cx="6680870" cy="5204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657886" y="858123"/>
            <a:ext cx="10080000" cy="0"/>
          </a:xfrm>
          <a:prstGeom prst="line">
            <a:avLst/>
          </a:prstGeom>
          <a:ln w="50800">
            <a:solidFill>
              <a:srgbClr val="4D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" name="Прямоугольник 9"/>
          <p:cNvSpPr>
            <a:spLocks noChangeArrowheads="1"/>
          </p:cNvSpPr>
          <p:nvPr/>
        </p:nvSpPr>
        <p:spPr bwMode="auto">
          <a:xfrm>
            <a:off x="1657886" y="382641"/>
            <a:ext cx="10080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5AA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Удовлетворенность обучающихся расписанием учебных занятий</a:t>
            </a:r>
            <a:endParaRPr lang="ru-RU" altLang="ru-RU" sz="18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pic>
        <p:nvPicPr>
          <p:cNvPr id="5125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44" y="161386"/>
            <a:ext cx="975430" cy="77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C79484E-45E7-BA85-423F-480986441253}"/>
              </a:ext>
            </a:extLst>
          </p:cNvPr>
          <p:cNvSpPr/>
          <p:nvPr/>
        </p:nvSpPr>
        <p:spPr>
          <a:xfrm rot="10800000" flipH="1" flipV="1">
            <a:off x="7598506" y="1215065"/>
            <a:ext cx="4139380" cy="5204985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C00000"/>
                </a:solidFill>
              </a:rPr>
              <a:t>Проблемные вопросы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/>
              <a:t>Учебные занятия во 2 смену</a:t>
            </a:r>
          </a:p>
          <a:p>
            <a:pPr algn="ctr"/>
            <a:r>
              <a:rPr lang="ru-RU" sz="2000" dirty="0"/>
              <a:t>(ИЮ, ИП. ИПД)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/>
              <a:t> Начало занятий в </a:t>
            </a:r>
            <a:r>
              <a:rPr lang="ru-RU" sz="2000" dirty="0" smtClean="0"/>
              <a:t>16:40</a:t>
            </a:r>
            <a:endParaRPr lang="ru-RU" sz="2000" dirty="0"/>
          </a:p>
          <a:p>
            <a:pPr algn="ctr"/>
            <a:r>
              <a:rPr lang="ru-RU" sz="2000" dirty="0"/>
              <a:t>(ИМ и ЗО)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/>
              <a:t>Изменения в расписании </a:t>
            </a:r>
          </a:p>
          <a:p>
            <a:pPr algn="ctr"/>
            <a:r>
              <a:rPr lang="ru-RU" sz="2000" dirty="0"/>
              <a:t>(ЮИПА)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/>
              <a:t>Несвоевременное информирование</a:t>
            </a:r>
          </a:p>
          <a:p>
            <a:pPr algn="ctr"/>
            <a:r>
              <a:rPr lang="ru-RU" sz="2000" dirty="0"/>
              <a:t>о графике учебных занятий </a:t>
            </a:r>
          </a:p>
          <a:p>
            <a:pPr algn="ctr"/>
            <a:r>
              <a:rPr lang="ru-RU" sz="2000" dirty="0"/>
              <a:t>(АФ)</a:t>
            </a:r>
            <a:endParaRPr lang="ru-RU" sz="2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57886" y="276490"/>
            <a:ext cx="10080000" cy="0"/>
          </a:xfrm>
          <a:prstGeom prst="line">
            <a:avLst/>
          </a:prstGeom>
          <a:ln w="50800">
            <a:solidFill>
              <a:srgbClr val="4D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4711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57B9CCEC-9AF8-1A1B-68E1-D0D43469B3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562518"/>
              </p:ext>
            </p:extLst>
          </p:nvPr>
        </p:nvGraphicFramePr>
        <p:xfrm>
          <a:off x="470701" y="1215063"/>
          <a:ext cx="6680870" cy="5204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657886" y="858123"/>
            <a:ext cx="10080000" cy="0"/>
          </a:xfrm>
          <a:prstGeom prst="line">
            <a:avLst/>
          </a:prstGeom>
          <a:ln w="50800">
            <a:solidFill>
              <a:srgbClr val="4D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" name="Прямоугольник 9"/>
          <p:cNvSpPr>
            <a:spLocks noChangeArrowheads="1"/>
          </p:cNvSpPr>
          <p:nvPr/>
        </p:nvSpPr>
        <p:spPr bwMode="auto">
          <a:xfrm>
            <a:off x="1657886" y="382641"/>
            <a:ext cx="10080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5AA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Оценка качества проведения учебных занятий</a:t>
            </a:r>
            <a:endParaRPr lang="ru-RU" altLang="ru-RU" sz="18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pic>
        <p:nvPicPr>
          <p:cNvPr id="5125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44" y="161386"/>
            <a:ext cx="975430" cy="77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C79484E-45E7-BA85-423F-480986441253}"/>
              </a:ext>
            </a:extLst>
          </p:cNvPr>
          <p:cNvSpPr/>
          <p:nvPr/>
        </p:nvSpPr>
        <p:spPr>
          <a:xfrm rot="10800000" flipH="1" flipV="1">
            <a:off x="7598506" y="1215065"/>
            <a:ext cx="4139380" cy="5204985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C00000"/>
                </a:solidFill>
              </a:rPr>
              <a:t>Пожелания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/>
              <a:t>Сочетание теоретического материала с практическими примерами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/>
              <a:t> На семинарских занятиях рассмотрение дополнительного материала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/>
              <a:t>Обсуждение проблемных, дискуссионных вопросов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/>
              <a:t>Реализация групповых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 </a:t>
            </a:r>
            <a:r>
              <a:rPr lang="ru-RU" sz="2000" dirty="0"/>
              <a:t>индивидуальных </a:t>
            </a:r>
            <a:r>
              <a:rPr lang="ru-RU" sz="2000" dirty="0" smtClean="0"/>
              <a:t>проектов</a:t>
            </a:r>
            <a:endParaRPr lang="ru-RU" sz="2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57886" y="276490"/>
            <a:ext cx="10080000" cy="0"/>
          </a:xfrm>
          <a:prstGeom prst="line">
            <a:avLst/>
          </a:prstGeom>
          <a:ln w="50800">
            <a:solidFill>
              <a:srgbClr val="4D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66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1657886" y="858123"/>
            <a:ext cx="10080000" cy="0"/>
          </a:xfrm>
          <a:prstGeom prst="line">
            <a:avLst/>
          </a:prstGeom>
          <a:ln w="50800">
            <a:solidFill>
              <a:srgbClr val="4D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" name="Прямоугольник 9"/>
          <p:cNvSpPr>
            <a:spLocks noChangeArrowheads="1"/>
          </p:cNvSpPr>
          <p:nvPr/>
        </p:nvSpPr>
        <p:spPr bwMode="auto">
          <a:xfrm>
            <a:off x="1657886" y="274920"/>
            <a:ext cx="10080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solidFill>
                  <a:srgbClr val="005AA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Удовлетворенность качеством руководства курсовыми, </a:t>
            </a:r>
            <a:r>
              <a:rPr lang="ru-RU" altLang="ru-RU" sz="1600" dirty="0" smtClean="0">
                <a:solidFill>
                  <a:srgbClr val="005AA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/>
            </a:r>
            <a:br>
              <a:rPr lang="ru-RU" altLang="ru-RU" sz="1600" dirty="0" smtClean="0">
                <a:solidFill>
                  <a:srgbClr val="005AA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</a:br>
            <a:r>
              <a:rPr lang="ru-RU" altLang="ru-RU" sz="1600" dirty="0" smtClean="0">
                <a:solidFill>
                  <a:srgbClr val="005AA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выпускными </a:t>
            </a:r>
            <a:r>
              <a:rPr lang="ru-RU" altLang="ru-RU" sz="1600" dirty="0">
                <a:solidFill>
                  <a:srgbClr val="005AA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квалификационными, научными работами</a:t>
            </a:r>
          </a:p>
        </p:txBody>
      </p:sp>
      <p:pic>
        <p:nvPicPr>
          <p:cNvPr id="5125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44" y="161386"/>
            <a:ext cx="975430" cy="77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657886" y="276490"/>
            <a:ext cx="10080000" cy="0"/>
          </a:xfrm>
          <a:prstGeom prst="line">
            <a:avLst/>
          </a:prstGeom>
          <a:ln w="50800">
            <a:solidFill>
              <a:srgbClr val="4D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44853E25-3839-335F-618A-8004D734AA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1751032"/>
              </p:ext>
            </p:extLst>
          </p:nvPr>
        </p:nvGraphicFramePr>
        <p:xfrm>
          <a:off x="220444" y="1155031"/>
          <a:ext cx="5554128" cy="25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A542ED19-F8B6-9A4F-198E-2CC245FEE0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2551569"/>
              </p:ext>
            </p:extLst>
          </p:nvPr>
        </p:nvGraphicFramePr>
        <p:xfrm>
          <a:off x="220444" y="3982055"/>
          <a:ext cx="5554128" cy="25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xmlns="" id="{728B75F4-1563-592F-F2CE-77A4AA60CF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328057"/>
              </p:ext>
            </p:extLst>
          </p:nvPr>
        </p:nvGraphicFramePr>
        <p:xfrm>
          <a:off x="6007508" y="1155032"/>
          <a:ext cx="5937444" cy="541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22728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3B2673E5-8D75-CD92-C7CA-5FB9C928A4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756781"/>
              </p:ext>
            </p:extLst>
          </p:nvPr>
        </p:nvGraphicFramePr>
        <p:xfrm>
          <a:off x="470701" y="1215063"/>
          <a:ext cx="6680870" cy="5204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657886" y="858123"/>
            <a:ext cx="10080000" cy="0"/>
          </a:xfrm>
          <a:prstGeom prst="line">
            <a:avLst/>
          </a:prstGeom>
          <a:ln w="50800">
            <a:solidFill>
              <a:srgbClr val="4D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" name="Прямоугольник 9"/>
          <p:cNvSpPr>
            <a:spLocks noChangeArrowheads="1"/>
          </p:cNvSpPr>
          <p:nvPr/>
        </p:nvSpPr>
        <p:spPr bwMode="auto">
          <a:xfrm>
            <a:off x="1657886" y="382641"/>
            <a:ext cx="10080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5AA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Удовлетворенность организацией работы образовательного портала</a:t>
            </a:r>
            <a:endParaRPr lang="ru-RU" altLang="ru-RU" sz="18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pic>
        <p:nvPicPr>
          <p:cNvPr id="5125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44" y="161386"/>
            <a:ext cx="975430" cy="77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C79484E-45E7-BA85-423F-480986441253}"/>
              </a:ext>
            </a:extLst>
          </p:cNvPr>
          <p:cNvSpPr/>
          <p:nvPr/>
        </p:nvSpPr>
        <p:spPr>
          <a:xfrm rot="10800000" flipH="1" flipV="1">
            <a:off x="7598506" y="1215065"/>
            <a:ext cx="4139380" cy="5204985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C00000"/>
                </a:solidFill>
              </a:rPr>
              <a:t>Проблемные вопросы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/>
              <a:t>Индивидуальные затруднения (неработающий пароль, путаница со ссылками)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/>
              <a:t> Наполняемость портала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/>
              <a:t>Отсутствие доступа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к </a:t>
            </a:r>
            <a:r>
              <a:rPr lang="ru-RU" sz="2000" dirty="0"/>
              <a:t>лекционным </a:t>
            </a:r>
            <a:r>
              <a:rPr lang="ru-RU" sz="2000" dirty="0" smtClean="0"/>
              <a:t>материалам</a:t>
            </a:r>
            <a:endParaRPr lang="ru-RU" sz="2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57886" y="276490"/>
            <a:ext cx="10080000" cy="0"/>
          </a:xfrm>
          <a:prstGeom prst="line">
            <a:avLst/>
          </a:prstGeom>
          <a:ln w="50800">
            <a:solidFill>
              <a:srgbClr val="4D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397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40A3F7A3-2703-16BD-62EB-8BADAF878B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116018"/>
              </p:ext>
            </p:extLst>
          </p:nvPr>
        </p:nvGraphicFramePr>
        <p:xfrm>
          <a:off x="470701" y="1215063"/>
          <a:ext cx="6680870" cy="5204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657886" y="858123"/>
            <a:ext cx="10080000" cy="0"/>
          </a:xfrm>
          <a:prstGeom prst="line">
            <a:avLst/>
          </a:prstGeom>
          <a:ln w="50800">
            <a:solidFill>
              <a:srgbClr val="4D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" name="Прямоугольник 9"/>
          <p:cNvSpPr>
            <a:spLocks noChangeArrowheads="1"/>
          </p:cNvSpPr>
          <p:nvPr/>
        </p:nvSpPr>
        <p:spPr bwMode="auto">
          <a:xfrm>
            <a:off x="1657886" y="382641"/>
            <a:ext cx="10080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5AA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Обеспечение учебно-методическими пособиями</a:t>
            </a:r>
            <a:endParaRPr lang="ru-RU" altLang="ru-RU" sz="18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pic>
        <p:nvPicPr>
          <p:cNvPr id="5125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44" y="161386"/>
            <a:ext cx="975430" cy="77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C79484E-45E7-BA85-423F-480986441253}"/>
              </a:ext>
            </a:extLst>
          </p:cNvPr>
          <p:cNvSpPr/>
          <p:nvPr/>
        </p:nvSpPr>
        <p:spPr>
          <a:xfrm rot="10800000" flipH="1" flipV="1">
            <a:off x="7598506" y="1215065"/>
            <a:ext cx="4139380" cy="5204985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C00000"/>
                </a:solidFill>
              </a:rPr>
              <a:t>Проблемные вопросы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/>
              <a:t>Необходимость приобретения учебно-методических пособий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за </a:t>
            </a:r>
            <a:r>
              <a:rPr lang="ru-RU" sz="2000" dirty="0"/>
              <a:t>свои собственные средства</a:t>
            </a:r>
            <a:endParaRPr lang="ru-RU" sz="2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57886" y="276490"/>
            <a:ext cx="10080000" cy="0"/>
          </a:xfrm>
          <a:prstGeom prst="line">
            <a:avLst/>
          </a:prstGeom>
          <a:ln w="50800">
            <a:solidFill>
              <a:srgbClr val="4D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250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173B343F-0525-4403-08CB-9BF3EF7FD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217783"/>
              </p:ext>
            </p:extLst>
          </p:nvPr>
        </p:nvGraphicFramePr>
        <p:xfrm>
          <a:off x="470700" y="1215064"/>
          <a:ext cx="6667519" cy="5204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3043">
                  <a:extLst>
                    <a:ext uri="{9D8B030D-6E8A-4147-A177-3AD203B41FA5}">
                      <a16:colId xmlns:a16="http://schemas.microsoft.com/office/drawing/2014/main" xmlns="" val="1043451937"/>
                    </a:ext>
                  </a:extLst>
                </a:gridCol>
                <a:gridCol w="1792238">
                  <a:extLst>
                    <a:ext uri="{9D8B030D-6E8A-4147-A177-3AD203B41FA5}">
                      <a16:colId xmlns:a16="http://schemas.microsoft.com/office/drawing/2014/main" xmlns="" val="246931611"/>
                    </a:ext>
                  </a:extLst>
                </a:gridCol>
                <a:gridCol w="1792238">
                  <a:extLst>
                    <a:ext uri="{9D8B030D-6E8A-4147-A177-3AD203B41FA5}">
                      <a16:colId xmlns:a16="http://schemas.microsoft.com/office/drawing/2014/main" xmlns="" val="3281699285"/>
                    </a:ext>
                  </a:extLst>
                </a:gridCol>
              </a:tblGrid>
              <a:tr h="57502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</a:rPr>
                        <a:t>Основные составляющие организации работы библиотеки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</a:rPr>
                        <a:t>Результаты оценки по 5 балльной шкале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9266451"/>
                  </a:ext>
                </a:extLst>
              </a:tr>
              <a:tr h="8635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февраль 2023 </a:t>
                      </a:r>
                      <a:r>
                        <a:rPr lang="ru-RU" sz="1600" dirty="0" smtClean="0">
                          <a:effectLst/>
                        </a:rPr>
                        <a:t>года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июль 2023 </a:t>
                      </a:r>
                      <a:r>
                        <a:rPr lang="ru-RU" sz="1600" dirty="0" smtClean="0">
                          <a:effectLst/>
                        </a:rPr>
                        <a:t>года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37754247"/>
                  </a:ext>
                </a:extLst>
              </a:tr>
              <a:tr h="6824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</a:rPr>
                        <a:t>обеспеченность необходимой учебной литературой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4,36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4,28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04404763"/>
                  </a:ext>
                </a:extLst>
              </a:tr>
              <a:tr h="8625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</a:rPr>
                        <a:t>обеспеченность литературой </a:t>
                      </a:r>
                      <a:r>
                        <a:rPr lang="ru-RU" sz="1600" b="0" dirty="0" smtClean="0">
                          <a:effectLst/>
                        </a:rPr>
                        <a:t/>
                      </a:r>
                      <a:br>
                        <a:rPr lang="ru-RU" sz="1600" b="0" dirty="0" smtClean="0">
                          <a:effectLst/>
                        </a:rPr>
                      </a:br>
                      <a:r>
                        <a:rPr lang="ru-RU" sz="1600" b="0" dirty="0" smtClean="0">
                          <a:effectLst/>
                        </a:rPr>
                        <a:t>для </a:t>
                      </a:r>
                      <a:r>
                        <a:rPr lang="ru-RU" sz="1600" b="0" dirty="0">
                          <a:effectLst/>
                        </a:rPr>
                        <a:t>поиска дополнительной информации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4,39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4,31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3488017"/>
                  </a:ext>
                </a:extLst>
              </a:tr>
              <a:tr h="3889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</a:rPr>
                        <a:t>наличие мест в читальном зале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4,60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4,46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9826101"/>
                  </a:ext>
                </a:extLst>
              </a:tr>
              <a:tr h="115004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</a:rPr>
                        <a:t>наличие техники </a:t>
                      </a:r>
                      <a:r>
                        <a:rPr lang="ru-RU" sz="1600" b="0" dirty="0" smtClean="0">
                          <a:effectLst/>
                        </a:rPr>
                        <a:t/>
                      </a:r>
                      <a:br>
                        <a:rPr lang="ru-RU" sz="1600" b="0" dirty="0" smtClean="0">
                          <a:effectLst/>
                        </a:rPr>
                      </a:br>
                      <a:r>
                        <a:rPr lang="ru-RU" sz="1600" b="0" dirty="0" smtClean="0">
                          <a:effectLst/>
                        </a:rPr>
                        <a:t>для </a:t>
                      </a:r>
                      <a:r>
                        <a:rPr lang="ru-RU" sz="1600" b="0" dirty="0">
                          <a:effectLst/>
                        </a:rPr>
                        <a:t>пользования Интернет-ресурсами, копирования документов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4,36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4,34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45651609"/>
                  </a:ext>
                </a:extLst>
              </a:tr>
              <a:tr h="6824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0" dirty="0">
                          <a:effectLst/>
                        </a:rPr>
                        <a:t>компетентность сотрудников библиотеки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effectLst/>
                        </a:rPr>
                        <a:t>4,65</a:t>
                      </a:r>
                      <a:endParaRPr lang="ru-R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effectLst/>
                        </a:rPr>
                        <a:t>4,51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77290222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1657886" y="858123"/>
            <a:ext cx="10080000" cy="0"/>
          </a:xfrm>
          <a:prstGeom prst="line">
            <a:avLst/>
          </a:prstGeom>
          <a:ln w="50800">
            <a:solidFill>
              <a:srgbClr val="4D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" name="Прямоугольник 9"/>
          <p:cNvSpPr>
            <a:spLocks noChangeArrowheads="1"/>
          </p:cNvSpPr>
          <p:nvPr/>
        </p:nvSpPr>
        <p:spPr bwMode="auto">
          <a:xfrm>
            <a:off x="1657886" y="382641"/>
            <a:ext cx="10080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5AA5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Организация работы библиотеки</a:t>
            </a:r>
            <a:endParaRPr lang="ru-RU" altLang="ru-RU" sz="18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pic>
        <p:nvPicPr>
          <p:cNvPr id="5125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44" y="161386"/>
            <a:ext cx="975430" cy="77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C79484E-45E7-BA85-423F-480986441253}"/>
              </a:ext>
            </a:extLst>
          </p:cNvPr>
          <p:cNvSpPr/>
          <p:nvPr/>
        </p:nvSpPr>
        <p:spPr>
          <a:xfrm rot="10800000" flipH="1" flipV="1">
            <a:off x="7598506" y="1215065"/>
            <a:ext cx="4139380" cy="5204985"/>
          </a:xfrm>
          <a:prstGeom prst="rect">
            <a:avLst/>
          </a:prstGeom>
          <a:solidFill>
            <a:srgbClr val="5B9BD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C00000"/>
                </a:solidFill>
              </a:rPr>
              <a:t>Проблемные вопросы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/>
              <a:t>Оснащение печатными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 </a:t>
            </a:r>
            <a:r>
              <a:rPr lang="ru-RU" sz="2000" dirty="0"/>
              <a:t>электронными учебно-</a:t>
            </a:r>
          </a:p>
          <a:p>
            <a:pPr algn="ctr"/>
            <a:r>
              <a:rPr lang="ru-RU" sz="2000" dirty="0"/>
              <a:t>методическими ресурсами, соответствующими современной реальности и потребностям обучающихся</a:t>
            </a:r>
            <a:endParaRPr lang="ru-RU" sz="20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57886" y="276490"/>
            <a:ext cx="10080000" cy="0"/>
          </a:xfrm>
          <a:prstGeom prst="line">
            <a:avLst/>
          </a:prstGeom>
          <a:ln w="50800">
            <a:solidFill>
              <a:srgbClr val="4D6A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0044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262</Words>
  <Application>Microsoft Office PowerPoint</Application>
  <PresentationFormat>Широкоэкранный</PresentationFormat>
  <Paragraphs>96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 Medium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Кузнецов Максим</cp:lastModifiedBy>
  <cp:revision>43</cp:revision>
  <dcterms:created xsi:type="dcterms:W3CDTF">2020-12-02T14:35:45Z</dcterms:created>
  <dcterms:modified xsi:type="dcterms:W3CDTF">2023-07-27T11:19:39Z</dcterms:modified>
</cp:coreProperties>
</file>